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gYAX+8GeqdrPe2yxDq5BZFe5xyuQ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ll Prevention Community of Practice" initials="" lastIdx="1" clrIdx="0"/>
  <p:cmAuthor id="1" name="Helene Gagne" initials="HG" lastIdx="8" clrIdx="1">
    <p:extLst>
      <p:ext uri="{19B8F6BF-5375-455C-9EA6-DF929625EA0E}">
        <p15:presenceInfo xmlns:p15="http://schemas.microsoft.com/office/powerpoint/2012/main" userId="139818e165ab11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51247A-DF19-4A5B-B093-C23A49D99548}">
  <a:tblStyle styleId="{6F51247A-DF19-4A5B-B093-C23A49D995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/>
    <p:restoredTop sz="87468" autoAdjust="0"/>
  </p:normalViewPr>
  <p:slideViewPr>
    <p:cSldViewPr snapToGrid="0">
      <p:cViewPr varScale="1">
        <p:scale>
          <a:sx n="115" d="100"/>
          <a:sy n="115" d="100"/>
        </p:scale>
        <p:origin x="20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/>
              <a:t>The Fall Prevention Month is a call to action for all communities across Canada to raise awareness of fall prevention in older adults and children in their respective organizations/communities.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/>
              <a:t>One of the best ways we encourage organizations to take action is by hosting events/activities to promote fall prevention. Check out the grab and go activities in the activities tab.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/>
              <a:t>A few </a:t>
            </a:r>
            <a:r>
              <a:rPr lang="fr-CA" dirty="0" err="1"/>
              <a:t>examples</a:t>
            </a:r>
            <a:r>
              <a:rPr lang="fr-CA" dirty="0"/>
              <a:t> of </a:t>
            </a:r>
            <a:r>
              <a:rPr lang="fr-CA" dirty="0" err="1"/>
              <a:t>virtual</a:t>
            </a:r>
            <a:r>
              <a:rPr lang="fr-CA" dirty="0"/>
              <a:t> and in-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activities</a:t>
            </a:r>
            <a:r>
              <a:rPr lang="fr-CA" dirty="0"/>
              <a:t>. </a:t>
            </a:r>
            <a:r>
              <a:rPr lang="en-CA" dirty="0"/>
              <a:t>These activities are aimed at preventing falls in children.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Fall Prevention Month website includes evidence-based resources to help organizations successfully organize fall prevention initiatives for November.  </a:t>
            </a: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Contributors are organizations that actively support and promote the Fall Prevention Month campaign and related initiatives within their networks.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Friends of Fall Prevention Month are private sector organizations that actively promote the campaign and related initiatives within their networks. </a:t>
            </a:r>
            <a:endParaRPr dirty="0"/>
          </a:p>
        </p:txBody>
      </p:sp>
      <p:sp>
        <p:nvSpPr>
          <p:cNvPr id="123" name="Google Shape;12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the home page for the </a:t>
            </a:r>
            <a:r>
              <a:rPr lang="fr-CA" dirty="0" err="1"/>
              <a:t>website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The </a:t>
            </a:r>
            <a:r>
              <a:rPr lang="fr-CA" dirty="0" err="1"/>
              <a:t>website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bilingual</a:t>
            </a:r>
            <a:r>
              <a:rPr lang="fr-CA" dirty="0"/>
              <a:t>. It </a:t>
            </a:r>
            <a:r>
              <a:rPr lang="fr-CA" dirty="0" err="1"/>
              <a:t>features</a:t>
            </a:r>
            <a:r>
              <a:rPr lang="fr-CA" dirty="0"/>
              <a:t> </a:t>
            </a:r>
            <a:r>
              <a:rPr lang="fr-CA" dirty="0" err="1"/>
              <a:t>promotional</a:t>
            </a:r>
            <a:r>
              <a:rPr lang="fr-CA" dirty="0"/>
              <a:t> </a:t>
            </a:r>
            <a:r>
              <a:rPr lang="fr-CA" dirty="0" err="1"/>
              <a:t>materials</a:t>
            </a:r>
            <a:r>
              <a:rPr lang="fr-CA" dirty="0"/>
              <a:t>, </a:t>
            </a:r>
            <a:r>
              <a:rPr lang="fr-CA" dirty="0" err="1"/>
              <a:t>activity</a:t>
            </a:r>
            <a:r>
              <a:rPr lang="fr-CA" dirty="0"/>
              <a:t> </a:t>
            </a:r>
            <a:r>
              <a:rPr lang="fr-CA" dirty="0" err="1"/>
              <a:t>ideas</a:t>
            </a:r>
            <a:r>
              <a:rPr lang="fr-CA" dirty="0"/>
              <a:t>,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, </a:t>
            </a:r>
            <a:r>
              <a:rPr lang="fr-CA" dirty="0" err="1"/>
              <a:t>current</a:t>
            </a:r>
            <a:r>
              <a:rPr lang="fr-CA" dirty="0"/>
              <a:t> and </a:t>
            </a:r>
            <a:r>
              <a:rPr lang="fr-CA" dirty="0" err="1"/>
              <a:t>archived</a:t>
            </a:r>
            <a:r>
              <a:rPr lang="fr-CA" dirty="0"/>
              <a:t> newsletters and </a:t>
            </a:r>
            <a:r>
              <a:rPr lang="fr-CA" dirty="0" err="1"/>
              <a:t>connects</a:t>
            </a:r>
            <a:r>
              <a:rPr lang="fr-CA" dirty="0"/>
              <a:t> to the social media </a:t>
            </a:r>
            <a:r>
              <a:rPr lang="fr-CA" dirty="0" err="1"/>
              <a:t>handles</a:t>
            </a:r>
            <a:r>
              <a:rPr lang="fr-CA" dirty="0"/>
              <a:t>. </a:t>
            </a:r>
            <a:endParaRPr dirty="0"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/>
              <a:t>Promotional materials are </a:t>
            </a:r>
            <a:r>
              <a:rPr lang="fr-CA">
                <a:solidFill>
                  <a:srgbClr val="000000"/>
                </a:solidFill>
              </a:rPr>
              <a:t>resources to help you promote the campaign or your activity/event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The Fall Prevention Month is a call to action for all communities across Canada to raise awareness of fall prevention in older adults and children in their respective organizations/communities.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One of the best ways we encourage organizations to take action is by hosting events/activities to promote fall prevention. Check out the grab and go activities in the activities tab. </a:t>
            </a:r>
            <a:endParaRPr/>
          </a:p>
        </p:txBody>
      </p:sp>
      <p:sp>
        <p:nvSpPr>
          <p:cNvPr id="177" name="Google Shape;17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/>
              <a:t>A few </a:t>
            </a:r>
            <a:r>
              <a:rPr lang="fr-CA" dirty="0" err="1"/>
              <a:t>examples</a:t>
            </a:r>
            <a:r>
              <a:rPr lang="fr-CA" dirty="0"/>
              <a:t> of </a:t>
            </a:r>
            <a:r>
              <a:rPr lang="fr-CA" dirty="0" err="1"/>
              <a:t>virtual</a:t>
            </a:r>
            <a:r>
              <a:rPr lang="fr-CA" dirty="0"/>
              <a:t> and in-</a:t>
            </a:r>
            <a:r>
              <a:rPr lang="fr-CA" dirty="0" err="1"/>
              <a:t>person</a:t>
            </a:r>
            <a:r>
              <a:rPr lang="fr-CA" dirty="0"/>
              <a:t> </a:t>
            </a:r>
            <a:r>
              <a:rPr lang="fr-CA" dirty="0" err="1"/>
              <a:t>activities</a:t>
            </a:r>
            <a:r>
              <a:rPr lang="fr-CA" dirty="0"/>
              <a:t>. </a:t>
            </a:r>
            <a:r>
              <a:rPr lang="en-CA" dirty="0"/>
              <a:t>These activities are aimed at preventing falls among adults and older adults. </a:t>
            </a:r>
            <a:endParaRPr dirty="0"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07529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CA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4"/>
          <p:cNvPicPr preferRelativeResize="0"/>
          <p:nvPr/>
        </p:nvPicPr>
        <p:blipFill>
          <a:blip r:embed="rId12"/>
          <a:srcRect/>
          <a:stretch/>
        </p:blipFill>
        <p:spPr>
          <a:xfrm>
            <a:off x="838200" y="6287776"/>
            <a:ext cx="914400" cy="3980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dueckman@parachute.ca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lpreventionmonth.ca/about/leadersh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novembresanschute.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>
          <a:blip r:embed="rId3"/>
          <a:srcRect/>
          <a:stretch/>
        </p:blipFill>
        <p:spPr>
          <a:xfrm>
            <a:off x="2585357" y="1427012"/>
            <a:ext cx="3973286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90277"/>
            <a:ext cx="9144000" cy="2846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1562100" y="5334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 Children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550" y="1817987"/>
            <a:ext cx="5398899" cy="4259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/>
        </p:nvSpPr>
        <p:spPr>
          <a:xfrm>
            <a:off x="1562100" y="5334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 Children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705293" y="2108200"/>
            <a:ext cx="60198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In-person and virtual activities your organization can organize and/or plan with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Instructions and downloads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753137698"/>
              </p:ext>
            </p:extLst>
          </p:nvPr>
        </p:nvGraphicFramePr>
        <p:xfrm>
          <a:off x="685800" y="3657600"/>
          <a:ext cx="8001000" cy="206253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Virtual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P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        </a:ext>
                          </a:extLst>
                        </a:rPr>
                        <a:t>ers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Safety Superheroes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#FallProofYourHome Challenge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Alex at the Playground </a:t>
                      </a: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Book Reading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Brain Mold Demonstration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Up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Family Experience and Information Table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Google Shape;205;p30"/>
          <p:cNvSpPr/>
          <p:nvPr/>
        </p:nvSpPr>
        <p:spPr>
          <a:xfrm>
            <a:off x="3352800" y="5715000"/>
            <a:ext cx="246237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 and more!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644816" y="2090395"/>
            <a:ext cx="6503116" cy="158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Have a question about </a:t>
            </a:r>
            <a:r>
              <a:rPr lang="fr-CA" sz="1800" b="1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Fall</a:t>
            </a: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Prevention </a:t>
            </a:r>
            <a:r>
              <a:rPr lang="fr-CA" sz="1800" b="1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r>
              <a:rPr lang="fr-CA" sz="1800" b="1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Michelle Dueckman</a:t>
            </a: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, Manager, 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Knowledge</a:t>
            </a: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Translation and Programs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Parachute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mdueckman@parachute.ca</a:t>
            </a:r>
            <a:r>
              <a:rPr lang="fr-CA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 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>
          <a:blip r:embed="rId5"/>
          <a:srcRect/>
          <a:stretch/>
        </p:blipFill>
        <p:spPr>
          <a:xfrm>
            <a:off x="7010400" y="513366"/>
            <a:ext cx="1787863" cy="77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35;p12" descr="Image result for twitter icon">
            <a:extLst>
              <a:ext uri="{FF2B5EF4-FFF2-40B4-BE49-F238E27FC236}">
                <a16:creationId xmlns:a16="http://schemas.microsoft.com/office/drawing/2014/main" id="{6F1EDE27-7E86-0564-7DFA-C3234FA1AD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3310" t="15276" r="33345" b="13538"/>
          <a:stretch/>
        </p:blipFill>
        <p:spPr>
          <a:xfrm>
            <a:off x="447383" y="5064471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6;p12" descr="Image result for facebook icon">
            <a:extLst>
              <a:ext uri="{FF2B5EF4-FFF2-40B4-BE49-F238E27FC236}">
                <a16:creationId xmlns:a16="http://schemas.microsoft.com/office/drawing/2014/main" id="{5BB2A91D-2410-5086-4176-0A0A9DFB36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0775" t="11530" r="11054" b="11458"/>
          <a:stretch/>
        </p:blipFill>
        <p:spPr>
          <a:xfrm>
            <a:off x="447383" y="4430064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7;p12">
            <a:extLst>
              <a:ext uri="{FF2B5EF4-FFF2-40B4-BE49-F238E27FC236}">
                <a16:creationId xmlns:a16="http://schemas.microsoft.com/office/drawing/2014/main" id="{11B8EFF7-B24D-DF67-D770-71A57A5671C7}"/>
              </a:ext>
            </a:extLst>
          </p:cNvPr>
          <p:cNvSpPr/>
          <p:nvPr/>
        </p:nvSpPr>
        <p:spPr>
          <a:xfrm>
            <a:off x="1040056" y="4489858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p12">
            <a:extLst>
              <a:ext uri="{FF2B5EF4-FFF2-40B4-BE49-F238E27FC236}">
                <a16:creationId xmlns:a16="http://schemas.microsoft.com/office/drawing/2014/main" id="{37306C1A-8522-3E66-BC8B-5C5A35C6172A}"/>
              </a:ext>
            </a:extLst>
          </p:cNvPr>
          <p:cNvSpPr/>
          <p:nvPr/>
        </p:nvSpPr>
        <p:spPr>
          <a:xfrm>
            <a:off x="1040056" y="5064471"/>
            <a:ext cx="3119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fr-CA" sz="16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fallpreventCA</a:t>
            </a:r>
            <a:endParaRPr sz="1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9;p12">
            <a:extLst>
              <a:ext uri="{FF2B5EF4-FFF2-40B4-BE49-F238E27FC236}">
                <a16:creationId xmlns:a16="http://schemas.microsoft.com/office/drawing/2014/main" id="{7995A337-F9B8-8F44-3150-CDF66D0BBD00}"/>
              </a:ext>
            </a:extLst>
          </p:cNvPr>
          <p:cNvSpPr/>
          <p:nvPr/>
        </p:nvSpPr>
        <p:spPr>
          <a:xfrm>
            <a:off x="486126" y="5726170"/>
            <a:ext cx="422442" cy="422442"/>
          </a:xfrm>
          <a:prstGeom prst="ellipse">
            <a:avLst/>
          </a:prstGeom>
          <a:solidFill>
            <a:srgbClr val="3BB44A"/>
          </a:solidFill>
          <a:ln w="25400" cap="flat" cmpd="sng">
            <a:solidFill>
              <a:srgbClr val="3BB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CA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0;p12">
            <a:extLst>
              <a:ext uri="{FF2B5EF4-FFF2-40B4-BE49-F238E27FC236}">
                <a16:creationId xmlns:a16="http://schemas.microsoft.com/office/drawing/2014/main" id="{29432938-4378-AE91-DF3C-06A5B1E20109}"/>
              </a:ext>
            </a:extLst>
          </p:cNvPr>
          <p:cNvSpPr/>
          <p:nvPr/>
        </p:nvSpPr>
        <p:spPr>
          <a:xfrm>
            <a:off x="1040055" y="5672063"/>
            <a:ext cx="31190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MoisPréventionChutesCA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79246" y="2895600"/>
            <a:ext cx="4379106" cy="39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/>
        </p:nvSpPr>
        <p:spPr>
          <a:xfrm>
            <a:off x="626277" y="715826"/>
            <a:ext cx="6384123" cy="7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90"/>
              <a:buFont typeface="Roboto"/>
              <a:buNone/>
            </a:pPr>
            <a:r>
              <a:rPr lang="fr-CA" sz="429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29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801382" y="1828800"/>
            <a:ext cx="4586352" cy="2031325"/>
          </a:xfrm>
          <a:prstGeom prst="rect">
            <a:avLst/>
          </a:prstGeom>
          <a:noFill/>
          <a:ln w="38100" cap="flat" cmpd="sng">
            <a:solidFill>
              <a:srgbClr val="004E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[PRESENTERS CONTACT INFO]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[NAME]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[TITLE, ORGANIZATION]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[EMAIL]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7010400" y="513366"/>
            <a:ext cx="1787863" cy="77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35;p12" descr="Image result for twitter icon">
            <a:extLst>
              <a:ext uri="{FF2B5EF4-FFF2-40B4-BE49-F238E27FC236}">
                <a16:creationId xmlns:a16="http://schemas.microsoft.com/office/drawing/2014/main" id="{6D90210A-F782-C2BA-0AF4-E4AA0262C0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3310" t="15276" r="33345" b="13538"/>
          <a:stretch/>
        </p:blipFill>
        <p:spPr>
          <a:xfrm>
            <a:off x="447383" y="5064471"/>
            <a:ext cx="493776" cy="49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6;p12" descr="Image result for facebook icon">
            <a:extLst>
              <a:ext uri="{FF2B5EF4-FFF2-40B4-BE49-F238E27FC236}">
                <a16:creationId xmlns:a16="http://schemas.microsoft.com/office/drawing/2014/main" id="{BF273A36-D005-AB2C-42C7-9A3A9CDF1F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775" t="11530" r="11054" b="11458"/>
          <a:stretch/>
        </p:blipFill>
        <p:spPr>
          <a:xfrm>
            <a:off x="447383" y="4430064"/>
            <a:ext cx="496599" cy="4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7;p12">
            <a:extLst>
              <a:ext uri="{FF2B5EF4-FFF2-40B4-BE49-F238E27FC236}">
                <a16:creationId xmlns:a16="http://schemas.microsoft.com/office/drawing/2014/main" id="{2FC2FCC6-A4B6-AA6A-6E72-DE779E5CFD4E}"/>
              </a:ext>
            </a:extLst>
          </p:cNvPr>
          <p:cNvSpPr/>
          <p:nvPr/>
        </p:nvSpPr>
        <p:spPr>
          <a:xfrm>
            <a:off x="1040056" y="4489858"/>
            <a:ext cx="2168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@FallPreventionMonth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p12">
            <a:extLst>
              <a:ext uri="{FF2B5EF4-FFF2-40B4-BE49-F238E27FC236}">
                <a16:creationId xmlns:a16="http://schemas.microsoft.com/office/drawing/2014/main" id="{E144EF40-ABC3-2831-E9EF-563BA776B90B}"/>
              </a:ext>
            </a:extLst>
          </p:cNvPr>
          <p:cNvSpPr/>
          <p:nvPr/>
        </p:nvSpPr>
        <p:spPr>
          <a:xfrm>
            <a:off x="1040056" y="5064471"/>
            <a:ext cx="3119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fr-CA" sz="1600" b="1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fallpreventCA</a:t>
            </a:r>
            <a:endParaRPr sz="16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9;p12">
            <a:extLst>
              <a:ext uri="{FF2B5EF4-FFF2-40B4-BE49-F238E27FC236}">
                <a16:creationId xmlns:a16="http://schemas.microsoft.com/office/drawing/2014/main" id="{97376326-3DB5-B8A4-714E-EBD1252E019A}"/>
              </a:ext>
            </a:extLst>
          </p:cNvPr>
          <p:cNvSpPr/>
          <p:nvPr/>
        </p:nvSpPr>
        <p:spPr>
          <a:xfrm>
            <a:off x="486126" y="5726170"/>
            <a:ext cx="422442" cy="422442"/>
          </a:xfrm>
          <a:prstGeom prst="ellipse">
            <a:avLst/>
          </a:prstGeom>
          <a:solidFill>
            <a:srgbClr val="3BB44A"/>
          </a:solidFill>
          <a:ln w="25400" cap="flat" cmpd="sng">
            <a:solidFill>
              <a:srgbClr val="3BB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CA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0;p12">
            <a:extLst>
              <a:ext uri="{FF2B5EF4-FFF2-40B4-BE49-F238E27FC236}">
                <a16:creationId xmlns:a16="http://schemas.microsoft.com/office/drawing/2014/main" id="{0F941AA6-DB29-D456-D869-C68B05C5048A}"/>
              </a:ext>
            </a:extLst>
          </p:cNvPr>
          <p:cNvSpPr/>
          <p:nvPr/>
        </p:nvSpPr>
        <p:spPr>
          <a:xfrm>
            <a:off x="1040055" y="5672063"/>
            <a:ext cx="31190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FallPreventionMonthCA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#</a:t>
            </a:r>
            <a:r>
              <a:rPr lang="fr-CA" sz="1600" b="1" dirty="0" err="1">
                <a:solidFill>
                  <a:srgbClr val="3F3F3F"/>
                </a:solidFill>
                <a:latin typeface="Calibri"/>
                <a:cs typeface="Calibri"/>
                <a:sym typeface="Roboto"/>
              </a:rPr>
              <a:t>MoisPréventionChutesCA</a:t>
            </a:r>
            <a:endParaRPr lang="fr-CA" sz="1600" b="1" dirty="0">
              <a:solidFill>
                <a:srgbClr val="3F3F3F"/>
              </a:solidFill>
              <a:latin typeface="Calibri"/>
              <a:cs typeface="Calibri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2375338"/>
            <a:ext cx="9144000" cy="3780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339511" y="6156012"/>
            <a:ext cx="6624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1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Launched</a:t>
            </a:r>
            <a:r>
              <a:rPr lang="fr-CA" sz="1800" b="0" i="1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1800" b="0" i="1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r>
              <a:rPr lang="fr-CA" sz="1800" b="0" i="1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2015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3"/>
          <a:srcRect/>
          <a:stretch/>
        </p:blipFill>
        <p:spPr>
          <a:xfrm>
            <a:off x="246993" y="592580"/>
            <a:ext cx="3037081" cy="13220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314450" y="2631256"/>
            <a:ext cx="65151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Fall Prevention Month is a campaign that encourages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organizations and individuals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come together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coordinate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fall 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prevention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efforts for a </a:t>
            </a:r>
            <a:r>
              <a:rPr lang="fr-CA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larger impact</a:t>
            </a: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the resources on the website to raise awareness of fall prevention in your community.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685800" y="112782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Contributors and Friends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Fall Prevention Month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1165170" y="2368362"/>
            <a:ext cx="68529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Fall Prevention Month Partners want to thank the following organizations who have actively contributed to the development of the Fall Prevention Month campaign with their time, knowledge and skills.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3010537" y="3658682"/>
            <a:ext cx="3314821" cy="10984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010537" y="3826563"/>
            <a:ext cx="3314821" cy="7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2000" b="1" i="0" u="sng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see the list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3846"/>
          <a:stretch/>
        </p:blipFill>
        <p:spPr>
          <a:xfrm>
            <a:off x="307348" y="1691136"/>
            <a:ext cx="8529304" cy="3924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5" name="Google Shape;135;p4"/>
          <p:cNvSpPr txBox="1"/>
          <p:nvPr/>
        </p:nvSpPr>
        <p:spPr>
          <a:xfrm>
            <a:off x="1562100" y="559676"/>
            <a:ext cx="6019800" cy="6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Fall Prevention Month Website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2853331" y="1112598"/>
            <a:ext cx="3437338" cy="39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oboto"/>
              <a:buNone/>
            </a:pPr>
            <a:r>
              <a:rPr lang="fr-CA" sz="2000" b="0" i="0" u="sng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www.fallpreventionmonth.ca</a:t>
            </a:r>
            <a:endParaRPr sz="20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453467" y="5797585"/>
            <a:ext cx="44824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French </a:t>
            </a:r>
            <a:r>
              <a:rPr lang="fr-CA" sz="1600" b="0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fr-CA" sz="1600" b="0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CA" sz="1600" b="0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fr-CA" sz="1600" b="0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fr-CA" sz="1600" b="0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available</a:t>
            </a:r>
            <a:r>
              <a:rPr lang="fr-CA" sz="1600" b="0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on the French section of the </a:t>
            </a:r>
            <a:r>
              <a:rPr lang="fr-CA" sz="1600" b="0" i="0" u="none" strike="noStrike" cap="none" dirty="0" err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website</a:t>
            </a:r>
            <a:r>
              <a:rPr lang="fr-CA" sz="1600" b="0" i="0" u="none" strike="noStrike" cap="non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b="0" i="0" u="none" strike="noStrike" cap="none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FEA29E-585B-F641-AE56-AFDC1E59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343" y="4045441"/>
            <a:ext cx="1569995" cy="1569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3131730" y="1988996"/>
            <a:ext cx="3131999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0" y="1985005"/>
            <a:ext cx="3131999" cy="19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4966300"/>
            <a:ext cx="9179148" cy="190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536467" y="756066"/>
            <a:ext cx="6071066" cy="7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Bilingual Website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946400" y="3952378"/>
            <a:ext cx="3180179" cy="79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www.fallpreventionmonth.ca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www.novembresanschute.ca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51434" y="2225064"/>
            <a:ext cx="27949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Activities</a:t>
            </a:r>
            <a:endParaRPr sz="1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Ideas to help you plan and host your own activity or event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206555" y="5093995"/>
            <a:ext cx="3565362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Twitter: </a:t>
            </a:r>
            <a:br>
              <a:rPr lang="fr-CA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@FallPreventCA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#</a:t>
            </a:r>
            <a:r>
              <a:rPr lang="en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MoisPréventionChutesCA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5" descr="Image result for 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04" y="5091257"/>
            <a:ext cx="673795" cy="67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mage result for 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1152" y="5098497"/>
            <a:ext cx="546754" cy="54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678156" y="5091257"/>
            <a:ext cx="3271757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Facebook: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@FallPreventionMonth</a:t>
            </a: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5"/>
                  </a:ext>
                </a:extLst>
              </a:rPr>
              <a:t>#</a:t>
            </a:r>
            <a:r>
              <a:rPr lang="fr-CA" sz="16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5"/>
                  </a:ext>
                </a:extLst>
              </a:rPr>
              <a:t>FallPreventionMonthCA</a:t>
            </a:r>
            <a:endParaRPr lang="fr-CA"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5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6"/>
                  </a:ext>
                </a:extLst>
              </a:rPr>
              <a:t>#</a:t>
            </a:r>
            <a:r>
              <a:rPr lang="fr-CA" sz="1600" b="0" i="0" u="none" strike="noStrike" cap="none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6"/>
                  </a:ext>
                </a:extLst>
              </a:rPr>
              <a:t>MoisPréventionChutesCA</a:t>
            </a:r>
            <a:endParaRPr lang="fr-CA"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6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6078130" y="1985005"/>
            <a:ext cx="3131999" cy="19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174517" y="2225064"/>
            <a:ext cx="27949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Promotional Materials</a:t>
            </a:r>
            <a:endParaRPr sz="1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Resources to help you promote the campaign or your activity/event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154563" y="2152395"/>
            <a:ext cx="27610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Additional Resources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CA" sz="16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Materials developed by external organizations with information on a variety of related topics</a:t>
            </a:r>
            <a:endParaRPr lang="en-CA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FA174DA-8886-E0A2-5326-527BD01125FA}"/>
              </a:ext>
            </a:extLst>
          </p:cNvPr>
          <p:cNvSpPr/>
          <p:nvPr/>
        </p:nvSpPr>
        <p:spPr>
          <a:xfrm flipH="1">
            <a:off x="6567602" y="1308524"/>
            <a:ext cx="2420279" cy="591015"/>
          </a:xfrm>
          <a:prstGeom prst="wedgeRoundRectCallout">
            <a:avLst>
              <a:gd name="adj1" fmla="val -21250"/>
              <a:gd name="adj2" fmla="val 8702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55;p5">
            <a:extLst>
              <a:ext uri="{FF2B5EF4-FFF2-40B4-BE49-F238E27FC236}">
                <a16:creationId xmlns:a16="http://schemas.microsoft.com/office/drawing/2014/main" id="{A32545C5-F5E2-1ED1-3C61-5256EBCF1E3C}"/>
              </a:ext>
            </a:extLst>
          </p:cNvPr>
          <p:cNvSpPr txBox="1"/>
          <p:nvPr/>
        </p:nvSpPr>
        <p:spPr>
          <a:xfrm>
            <a:off x="6607668" y="1351843"/>
            <a:ext cx="238021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9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2023, material formerly housed under Additional Resources, which can be used all year-round, were moved to </a:t>
            </a:r>
            <a:r>
              <a:rPr lang="en-CA" sz="9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parachute.ca</a:t>
            </a:r>
            <a:endParaRPr lang="en-CA"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13871"/>
            <a:ext cx="6023207" cy="28066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Google Shape;162;p6"/>
          <p:cNvPicPr preferRelativeResize="0"/>
          <p:nvPr/>
        </p:nvPicPr>
        <p:blipFill>
          <a:blip r:embed="rId4"/>
          <a:srcRect/>
          <a:stretch/>
        </p:blipFill>
        <p:spPr>
          <a:xfrm>
            <a:off x="5014801" y="1957642"/>
            <a:ext cx="3889395" cy="22904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3" name="Google Shape;163;p6"/>
          <p:cNvSpPr/>
          <p:nvPr/>
        </p:nvSpPr>
        <p:spPr>
          <a:xfrm>
            <a:off x="550973" y="33480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550973" y="37342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4068752" y="4178284"/>
            <a:ext cx="1006496" cy="381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0" y="571936"/>
            <a:ext cx="9144000" cy="62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Promotional Materials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28F76-0D3E-494B-9599-4F29B507CE89}"/>
              </a:ext>
            </a:extLst>
          </p:cNvPr>
          <p:cNvSpPr txBox="1"/>
          <p:nvPr/>
        </p:nvSpPr>
        <p:spPr>
          <a:xfrm>
            <a:off x="381000" y="518684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fr-CA" sz="14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www.fallpreventionmonth.ca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860E418-9E67-ED4B-8786-EBF7C34A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801" y="4331870"/>
            <a:ext cx="3888000" cy="2424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703373" y="3215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Promotional Materials Available</a:t>
            </a:r>
            <a:endParaRPr sz="32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2" name="Google Shape;172;p7"/>
          <p:cNvGraphicFramePr/>
          <p:nvPr>
            <p:extLst>
              <p:ext uri="{D42A27DB-BD31-4B8C-83A1-F6EECF244321}">
                <p14:modId xmlns:p14="http://schemas.microsoft.com/office/powerpoint/2010/main" val="7593849"/>
              </p:ext>
            </p:extLst>
          </p:nvPr>
        </p:nvGraphicFramePr>
        <p:xfrm>
          <a:off x="703373" y="1628508"/>
          <a:ext cx="8001000" cy="340709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Promotional Materials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</a:rPr>
                        <a:t>C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        </a:ext>
                          </a:extLst>
                        </a:rPr>
                        <a:t>ation 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Resources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Branded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Media Package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Age-Friendly Communication: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Facts, Tips and Ideas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Own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Poster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Prevention Month Success Stories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Fact Bank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Stories from Patients &amp; Caregivers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 Articles &amp; Tips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E-newsletter Archive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 Media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Resources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Making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Prevention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CA" sz="16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</a:t>
                      </a:r>
                      <a:r>
                        <a:rPr lang="fr-CA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Accessible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        </a:ext>
                          </a:extLst>
                        </a:rPr>
                        <a:t>Tip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        </a:ext>
                          </a:extLst>
                        </a:rPr>
                        <a:t>Sheets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        </a:ext>
                          </a:extLst>
                        </a:rPr>
                        <a:t>Communication Tips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3" name="Google Shape;173;p7"/>
          <p:cNvSpPr/>
          <p:nvPr/>
        </p:nvSpPr>
        <p:spPr>
          <a:xfrm>
            <a:off x="685800" y="5492793"/>
            <a:ext cx="8000999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These resources may change as new ones become available. </a:t>
            </a:r>
            <a:endParaRPr sz="16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2221432" y="533400"/>
            <a:ext cx="47011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for Adults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432" y="1676400"/>
            <a:ext cx="4052905" cy="493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2221432" y="533400"/>
            <a:ext cx="47011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fr-CA" sz="3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Activities You Can Host for Adults</a:t>
            </a:r>
            <a:endParaRPr sz="3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705293" y="1971065"/>
            <a:ext cx="60198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In-person and virtual activities your organization can organize and/or plan with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</a:ext>
              </a:ex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Instructions and downloads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</a:ext>
              </a:ex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Examples</a:t>
            </a:r>
            <a:r>
              <a:rPr lang="fr-CA"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8" name="Google Shape;188;p10"/>
          <p:cNvGraphicFramePr/>
          <p:nvPr>
            <p:extLst>
              <p:ext uri="{D42A27DB-BD31-4B8C-83A1-F6EECF244321}">
                <p14:modId xmlns:p14="http://schemas.microsoft.com/office/powerpoint/2010/main" val="3707256337"/>
              </p:ext>
            </p:extLst>
          </p:nvPr>
        </p:nvGraphicFramePr>
        <p:xfrm>
          <a:off x="705293" y="3429000"/>
          <a:ext cx="8001000" cy="2062530"/>
        </p:xfrm>
        <a:graphic>
          <a:graphicData uri="http://schemas.openxmlformats.org/drawingml/2006/table">
            <a:tbl>
              <a:tblPr firstRow="1" bandRow="1">
                <a:noFill/>
                <a:tableStyleId>{6F51247A-DF19-4A5B-B093-C23A49D99548}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Virtual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44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lang="fr-CA" sz="18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</a:ext>
                          </a:extLst>
                        </a:rPr>
                        <a:t>n Person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Assistant Online </a:t>
                      </a: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Games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Prevention Month Display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Elders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Motion Training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Fall Risk Factor Visual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Brainstorming Activity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Public Education Presentation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u="none" strike="noStrike" cap="none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Movement</a:t>
                      </a:r>
                      <a:r>
                        <a:rPr lang="fr-CA" sz="16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Snack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9" name="Google Shape;189;p10"/>
          <p:cNvSpPr/>
          <p:nvPr/>
        </p:nvSpPr>
        <p:spPr>
          <a:xfrm>
            <a:off x="3352800" y="5715000"/>
            <a:ext cx="246237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CA" sz="25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… and more!</a:t>
            </a:r>
            <a:endParaRPr sz="2500" b="1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5290"/>
      </a:accent1>
      <a:accent2>
        <a:srgbClr val="3BB44A"/>
      </a:accent2>
      <a:accent3>
        <a:srgbClr val="D15F27"/>
      </a:accent3>
      <a:accent4>
        <a:srgbClr val="CB1587"/>
      </a:accent4>
      <a:accent5>
        <a:srgbClr val="276EB7"/>
      </a:accent5>
      <a:accent6>
        <a:srgbClr val="14A1B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757</Words>
  <Application>Microsoft Macintosh PowerPoint</Application>
  <PresentationFormat>On-screen Show (4:3)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 Ang</dc:creator>
  <cp:lastModifiedBy>Michelle Dueckman</cp:lastModifiedBy>
  <cp:revision>15</cp:revision>
  <dcterms:created xsi:type="dcterms:W3CDTF">2018-08-01T16:08:57Z</dcterms:created>
  <dcterms:modified xsi:type="dcterms:W3CDTF">2023-10-16T13:42:55Z</dcterms:modified>
</cp:coreProperties>
</file>